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6"/>
  </p:sldMasterIdLst>
  <p:sldIdLst>
    <p:sldId id="256" r:id="rId7"/>
    <p:sldId id="262" r:id="rId8"/>
    <p:sldId id="257" r:id="rId9"/>
    <p:sldId id="258" r:id="rId10"/>
    <p:sldId id="259" r:id="rId11"/>
    <p:sldId id="260" r:id="rId12"/>
  </p:sldIdLst>
  <p:sldSz cx="6858000" cy="9906000" type="A4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4EB"/>
    <a:srgbClr val="1A3640"/>
    <a:srgbClr val="006633"/>
    <a:srgbClr val="969696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200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503-697E-4D2E-8DC1-CB7AD190CE8A}" type="datetimeFigureOut">
              <a:rPr lang="da-DK" smtClean="0"/>
              <a:pPr/>
              <a:t>11-10-2017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13D4-712E-449F-95FF-BE4F9FE1F1A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3891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503-697E-4D2E-8DC1-CB7AD190CE8A}" type="datetimeFigureOut">
              <a:rPr lang="da-DK" smtClean="0"/>
              <a:pPr/>
              <a:t>11-10-2017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13D4-712E-449F-95FF-BE4F9FE1F1A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45545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503-697E-4D2E-8DC1-CB7AD190CE8A}" type="datetimeFigureOut">
              <a:rPr lang="da-DK" smtClean="0"/>
              <a:pPr/>
              <a:t>11-10-2017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13D4-712E-449F-95FF-BE4F9FE1F1A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0052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503-697E-4D2E-8DC1-CB7AD190CE8A}" type="datetimeFigureOut">
              <a:rPr lang="da-DK" smtClean="0"/>
              <a:pPr/>
              <a:t>11-10-2017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13D4-712E-449F-95FF-BE4F9FE1F1A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620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503-697E-4D2E-8DC1-CB7AD190CE8A}" type="datetimeFigureOut">
              <a:rPr lang="da-DK" smtClean="0"/>
              <a:pPr/>
              <a:t>11-10-2017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13D4-712E-449F-95FF-BE4F9FE1F1A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0541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503-697E-4D2E-8DC1-CB7AD190CE8A}" type="datetimeFigureOut">
              <a:rPr lang="da-DK" smtClean="0"/>
              <a:pPr/>
              <a:t>11-10-2017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13D4-712E-449F-95FF-BE4F9FE1F1A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621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503-697E-4D2E-8DC1-CB7AD190CE8A}" type="datetimeFigureOut">
              <a:rPr lang="da-DK" smtClean="0"/>
              <a:pPr/>
              <a:t>11-10-2017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13D4-712E-449F-95FF-BE4F9FE1F1A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478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503-697E-4D2E-8DC1-CB7AD190CE8A}" type="datetimeFigureOut">
              <a:rPr lang="da-DK" smtClean="0"/>
              <a:pPr/>
              <a:t>11-10-2017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13D4-712E-449F-95FF-BE4F9FE1F1A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69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503-697E-4D2E-8DC1-CB7AD190CE8A}" type="datetimeFigureOut">
              <a:rPr lang="da-DK" smtClean="0"/>
              <a:pPr/>
              <a:t>11-10-2017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13D4-712E-449F-95FF-BE4F9FE1F1A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8559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503-697E-4D2E-8DC1-CB7AD190CE8A}" type="datetimeFigureOut">
              <a:rPr lang="da-DK" smtClean="0"/>
              <a:pPr/>
              <a:t>11-10-2017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13D4-712E-449F-95FF-BE4F9FE1F1A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1528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503-697E-4D2E-8DC1-CB7AD190CE8A}" type="datetimeFigureOut">
              <a:rPr lang="da-DK" smtClean="0"/>
              <a:pPr/>
              <a:t>11-10-2017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13D4-712E-449F-95FF-BE4F9FE1F1A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5105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0503-697E-4D2E-8DC1-CB7AD190CE8A}" type="datetimeFigureOut">
              <a:rPr lang="da-DK" smtClean="0"/>
              <a:pPr/>
              <a:t>11-10-2017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13D4-712E-449F-95FF-BE4F9FE1F1A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0631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67000"/>
            <a:ext cx="6858000" cy="45720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0" y="90930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Ballerup rækkehuse</a:t>
            </a:r>
            <a:endParaRPr lang="da-DK" sz="4400" b="1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-1" y="1734292"/>
            <a:ext cx="685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3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Løsningsforslag til sortering og indsamling af affald</a:t>
            </a:r>
            <a:endParaRPr lang="da-DK" sz="13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Billedresultat for vestforbrænd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27947" y1="59165" x2="27947" y2="59165"/>
                        <a14:foregroundMark x1="31827" y1="50272" x2="31827" y2="50272"/>
                        <a14:foregroundMark x1="38079" y1="51906" x2="38079" y2="51906"/>
                        <a14:foregroundMark x1="41808" y1="50635" x2="41808" y2="50635"/>
                        <a14:foregroundMark x1="45838" y1="51180" x2="45838" y2="51180"/>
                        <a14:foregroundMark x1="49718" y1="51180" x2="49718" y2="51180"/>
                        <a14:foregroundMark x1="55367" y1="51180" x2="55367" y2="51180"/>
                        <a14:foregroundMark x1="60565" y1="49909" x2="60565" y2="49909"/>
                        <a14:foregroundMark x1="65424" y1="50272" x2="65424" y2="50272"/>
                        <a14:foregroundMark x1="71262" y1="50635" x2="71262" y2="50635"/>
                        <a14:foregroundMark x1="77778" y1="46461" x2="77778" y2="46461"/>
                        <a14:foregroundMark x1="83164" y1="49365" x2="83164" y2="49365"/>
                        <a14:foregroundMark x1="88437" y1="51543" x2="88437" y2="51543"/>
                        <a14:foregroundMark x1="90734" y1="45554" x2="90734" y2="45554"/>
                        <a14:foregroundMark x1="95932" y1="49909" x2="95932" y2="49909"/>
                        <a14:foregroundMark x1="6855" y1="18330" x2="6855" y2="18330"/>
                        <a14:foregroundMark x1="4859" y1="25590" x2="4859" y2="25590"/>
                        <a14:foregroundMark x1="979" y1="18875" x2="979" y2="18875"/>
                        <a14:foregroundMark x1="791" y1="21779" x2="791" y2="21779"/>
                        <a14:foregroundMark x1="1318" y1="31216" x2="1318" y2="31216"/>
                        <a14:foregroundMark x1="5913" y1="66062" x2="5913" y2="66062"/>
                        <a14:foregroundMark x1="8738" y1="88929" x2="8738" y2="88929"/>
                        <a14:foregroundMark x1="9680" y1="96552" x2="9680" y2="96552"/>
                        <a14:foregroundMark x1="13559" y1="70599" x2="13559" y2="70599"/>
                        <a14:foregroundMark x1="17363" y1="38838" x2="17363" y2="38838"/>
                        <a14:foregroundMark x1="19473" y1="19238" x2="19473" y2="19238"/>
                        <a14:foregroundMark x1="11563" y1="8711" x2="11563" y2="8711"/>
                        <a14:foregroundMark x1="7043" y1="11252" x2="7043" y2="11252"/>
                        <a14:foregroundMark x1="14991" y1="19601" x2="14991" y2="19601"/>
                        <a14:foregroundMark x1="9529" y1="57532" x2="9529" y2="57532"/>
                        <a14:foregroundMark x1="6177" y1="47731" x2="6177" y2="47731"/>
                        <a14:foregroundMark x1="5650" y1="36661" x2="5650" y2="36661"/>
                        <a14:foregroundMark x1="8362" y1="64247" x2="8362" y2="64247"/>
                        <a14:foregroundMark x1="11299" y1="43557" x2="11299" y2="43557"/>
                        <a14:backgroundMark x1="2034" y1="3993" x2="2034" y2="3993"/>
                        <a14:backgroundMark x1="339" y1="29038" x2="339" y2="29038"/>
                        <a14:backgroundMark x1="67006" y1="45191" x2="67006" y2="45191"/>
                        <a14:backgroundMark x1="71977" y1="52450" x2="71977" y2="52450"/>
                        <a14:backgroundMark x1="56685" y1="45191" x2="56685" y2="45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5" y="9294821"/>
            <a:ext cx="2738251" cy="5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616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230498"/>
              </p:ext>
            </p:extLst>
          </p:nvPr>
        </p:nvGraphicFramePr>
        <p:xfrm>
          <a:off x="1508760" y="1757740"/>
          <a:ext cx="3649725" cy="77948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3232">
                  <a:extLst>
                    <a:ext uri="{9D8B030D-6E8A-4147-A177-3AD203B41FA5}">
                      <a16:colId xmlns:a16="http://schemas.microsoft.com/office/drawing/2014/main" xmlns="" val="3131191493"/>
                    </a:ext>
                  </a:extLst>
                </a:gridCol>
                <a:gridCol w="1438667">
                  <a:extLst>
                    <a:ext uri="{9D8B030D-6E8A-4147-A177-3AD203B41FA5}">
                      <a16:colId xmlns:a16="http://schemas.microsoft.com/office/drawing/2014/main" xmlns="" val="4165311814"/>
                    </a:ext>
                  </a:extLst>
                </a:gridCol>
                <a:gridCol w="558913">
                  <a:extLst>
                    <a:ext uri="{9D8B030D-6E8A-4147-A177-3AD203B41FA5}">
                      <a16:colId xmlns:a16="http://schemas.microsoft.com/office/drawing/2014/main" xmlns="" val="1538947196"/>
                    </a:ext>
                  </a:extLst>
                </a:gridCol>
                <a:gridCol w="558913">
                  <a:extLst>
                    <a:ext uri="{9D8B030D-6E8A-4147-A177-3AD203B41FA5}">
                      <a16:colId xmlns:a16="http://schemas.microsoft.com/office/drawing/2014/main" xmlns="" val="2445910413"/>
                    </a:ext>
                  </a:extLst>
                </a:gridCol>
              </a:tblGrid>
              <a:tr h="33776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Restaffald</a:t>
                      </a:r>
                      <a:endParaRPr lang="da-DK" sz="800" b="1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1633429"/>
                  </a:ext>
                </a:extLst>
              </a:tr>
              <a:tr h="26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Tømmefrekvens uger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Volumen pr. husstand/tømmefrekvens</a:t>
                      </a:r>
                    </a:p>
                  </a:txBody>
                  <a:tcPr marL="35569" marR="355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Husstande pr. minicontainer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9" marR="35569" marT="0" marB="0" anchor="ctr"/>
                </a:tc>
                <a:extLst>
                  <a:ext uri="{0D108BD9-81ED-4DB2-BD59-A6C34878D82A}">
                    <a16:rowId xmlns:a16="http://schemas.microsoft.com/office/drawing/2014/main" xmlns="" val="3564226251"/>
                  </a:ext>
                </a:extLst>
              </a:tr>
              <a:tr h="130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 smtClean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400 liter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 smtClean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660 liter</a:t>
                      </a: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13911610"/>
                  </a:ext>
                </a:extLst>
              </a:tr>
              <a:tr h="14287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 smtClean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da-DK" sz="700" dirty="0" smtClean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4856925"/>
                  </a:ext>
                </a:extLst>
              </a:tr>
              <a:tr h="35242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Madaffald</a:t>
                      </a:r>
                      <a:endParaRPr lang="da-DK" sz="2000" b="1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6768649"/>
                  </a:ext>
                </a:extLst>
              </a:tr>
              <a:tr h="26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Tømmefrekvens uger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Volumen pr. husstand/tømmefrekvens</a:t>
                      </a:r>
                    </a:p>
                  </a:txBody>
                  <a:tcPr marL="35569" marR="355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Husstande pr. </a:t>
                      </a:r>
                      <a:r>
                        <a:rPr lang="da-DK" sz="700" b="1" dirty="0" smtClean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kube</a:t>
                      </a:r>
                      <a:endParaRPr lang="da-DK" sz="700" b="1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8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/>
                </a:tc>
                <a:extLst>
                  <a:ext uri="{0D108BD9-81ED-4DB2-BD59-A6C34878D82A}">
                    <a16:rowId xmlns:a16="http://schemas.microsoft.com/office/drawing/2014/main" xmlns="" val="32210033"/>
                  </a:ext>
                </a:extLst>
              </a:tr>
              <a:tr h="130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35569" marR="35569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 smtClean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400 liter</a:t>
                      </a: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8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/>
                </a:tc>
                <a:extLst>
                  <a:ext uri="{0D108BD9-81ED-4DB2-BD59-A6C34878D82A}">
                    <a16:rowId xmlns:a16="http://schemas.microsoft.com/office/drawing/2014/main" xmlns="" val="2914996588"/>
                  </a:ext>
                </a:extLst>
              </a:tr>
              <a:tr h="2533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da-DK" sz="700" dirty="0" smtClean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8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/>
                </a:tc>
                <a:extLst>
                  <a:ext uri="{0D108BD9-81ED-4DB2-BD59-A6C34878D82A}">
                    <a16:rowId xmlns:a16="http://schemas.microsoft.com/office/drawing/2014/main" xmlns="" val="561672417"/>
                  </a:ext>
                </a:extLst>
              </a:tr>
              <a:tr h="16005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Glas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1037864"/>
                  </a:ext>
                </a:extLst>
              </a:tr>
              <a:tr h="26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Tømmefrekvens uger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Volumen pr. husstand/tømmefrekvens</a:t>
                      </a:r>
                    </a:p>
                  </a:txBody>
                  <a:tcPr marL="35569" marR="355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Husstande pr. </a:t>
                      </a:r>
                      <a:r>
                        <a:rPr lang="da-DK" sz="700" b="1" dirty="0" smtClean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minicontainer</a:t>
                      </a:r>
                      <a:endParaRPr lang="da-DK" sz="700" b="1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8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/>
                </a:tc>
                <a:extLst>
                  <a:ext uri="{0D108BD9-81ED-4DB2-BD59-A6C34878D82A}">
                    <a16:rowId xmlns:a16="http://schemas.microsoft.com/office/drawing/2014/main" xmlns="" val="3368825950"/>
                  </a:ext>
                </a:extLst>
              </a:tr>
              <a:tr h="152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400 liter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660 liter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334009318"/>
                  </a:ext>
                </a:extLst>
              </a:tr>
              <a:tr h="3034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6712123"/>
                  </a:ext>
                </a:extLst>
              </a:tr>
              <a:tr h="10447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800" b="1" dirty="0" smtClean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Metal</a:t>
                      </a:r>
                      <a:endParaRPr lang="da-DK" sz="1800" b="1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5931644"/>
                  </a:ext>
                </a:extLst>
              </a:tr>
              <a:tr h="26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Tømmefrekvens uger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Volumen pr. husstand/tømmefrekvens</a:t>
                      </a:r>
                    </a:p>
                  </a:txBody>
                  <a:tcPr marL="35569" marR="355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Husstande pr. minicontainer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/>
                </a:tc>
                <a:extLst>
                  <a:ext uri="{0D108BD9-81ED-4DB2-BD59-A6C34878D82A}">
                    <a16:rowId xmlns:a16="http://schemas.microsoft.com/office/drawing/2014/main" xmlns="" val="2751852914"/>
                  </a:ext>
                </a:extLst>
              </a:tr>
              <a:tr h="160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400 liter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660 liter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709096640"/>
                  </a:ext>
                </a:extLst>
              </a:tr>
              <a:tr h="16005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4696274"/>
                  </a:ext>
                </a:extLst>
              </a:tr>
              <a:tr h="7170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725701"/>
                  </a:ext>
                </a:extLst>
              </a:tr>
              <a:tr h="15243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Papir</a:t>
                      </a:r>
                      <a:endParaRPr lang="da-DK" sz="700" b="1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0835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Tømmefrekvens uger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Volumen pr. husstand/tømmefrekvens</a:t>
                      </a:r>
                    </a:p>
                  </a:txBody>
                  <a:tcPr marL="35569" marR="355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Husstande pr. minicontainer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/>
                </a:tc>
                <a:extLst>
                  <a:ext uri="{0D108BD9-81ED-4DB2-BD59-A6C34878D82A}">
                    <a16:rowId xmlns:a16="http://schemas.microsoft.com/office/drawing/2014/main" xmlns="" val="1351388719"/>
                  </a:ext>
                </a:extLst>
              </a:tr>
              <a:tr h="152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400 liter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660 liter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00976489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a-DK" sz="700" dirty="0" smtClean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0754926"/>
                  </a:ext>
                </a:extLst>
              </a:tr>
              <a:tr h="29724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Plast</a:t>
                      </a:r>
                      <a:endParaRPr lang="da-DK" sz="700" b="1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4957285"/>
                  </a:ext>
                </a:extLst>
              </a:tr>
              <a:tr h="26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Tømmefrekvens uger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Volumen pr. husstand/tømmefrekvens</a:t>
                      </a:r>
                    </a:p>
                  </a:txBody>
                  <a:tcPr marL="35569" marR="355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Husstande pr. minicontainer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/>
                </a:tc>
                <a:extLst>
                  <a:ext uri="{0D108BD9-81ED-4DB2-BD59-A6C34878D82A}">
                    <a16:rowId xmlns:a16="http://schemas.microsoft.com/office/drawing/2014/main" xmlns="" val="3178571440"/>
                  </a:ext>
                </a:extLst>
              </a:tr>
              <a:tr h="160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da-DK" sz="700" dirty="0" smtClean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400 liter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660 liter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805532606"/>
                  </a:ext>
                </a:extLst>
              </a:tr>
              <a:tr h="266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5569" marR="35569" marT="0" marB="0"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5287366"/>
                  </a:ext>
                </a:extLst>
              </a:tr>
              <a:tr h="16005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Pap</a:t>
                      </a: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(Kræver at pappet slås sammen)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147392"/>
                  </a:ext>
                </a:extLst>
              </a:tr>
              <a:tr h="130176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da-DK" sz="700" b="1" dirty="0" smtClean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Tømmefrekvens uger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b="1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da-DK" sz="700" b="1" dirty="0" smtClean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Volumen pr. husstand/tømmefrekvens</a:t>
                      </a:r>
                    </a:p>
                  </a:txBody>
                  <a:tcPr marL="35569" marR="35569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1" dirty="0" smtClean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Husstande pr. minicontainer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35569" marR="35569" marT="0" marB="0" anchor="ctr"/>
                </a:tc>
                <a:extLst>
                  <a:ext uri="{0D108BD9-81ED-4DB2-BD59-A6C34878D82A}">
                    <a16:rowId xmlns:a16="http://schemas.microsoft.com/office/drawing/2014/main" xmlns="" val="3136522298"/>
                  </a:ext>
                </a:extLst>
              </a:tr>
              <a:tr h="26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400 liter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660 liter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585679969"/>
                  </a:ext>
                </a:extLst>
              </a:tr>
              <a:tr h="130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099396776"/>
                  </a:ext>
                </a:extLst>
              </a:tr>
              <a:tr h="152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194740016"/>
                  </a:ext>
                </a:extLst>
              </a:tr>
              <a:tr h="152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228775147"/>
                  </a:ext>
                </a:extLst>
              </a:tr>
              <a:tr h="152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980603186"/>
                  </a:ext>
                </a:extLst>
              </a:tr>
              <a:tr h="152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970548446"/>
                  </a:ext>
                </a:extLst>
              </a:tr>
              <a:tr h="152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746132517"/>
                  </a:ext>
                </a:extLst>
              </a:tr>
              <a:tr h="152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</a:rPr>
                        <a:t>7</a:t>
                      </a: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</a:rPr>
                        <a:t>70</a:t>
                      </a: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</a:rPr>
                        <a:t>6</a:t>
                      </a: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9" marR="35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</a:rPr>
                        <a:t>9</a:t>
                      </a: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9" marR="35569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24933967"/>
                  </a:ext>
                </a:extLst>
              </a:tr>
              <a:tr h="160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</a:rPr>
                        <a:t>8</a:t>
                      </a: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9" marR="355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</a:rPr>
                        <a:t>80</a:t>
                      </a: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</a:rPr>
                        <a:t>5</a:t>
                      </a: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9" marR="35569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1A3640"/>
                          </a:solidFill>
                          <a:effectLst/>
                        </a:rPr>
                        <a:t>8</a:t>
                      </a:r>
                      <a:endParaRPr lang="da-DK" sz="700" dirty="0">
                        <a:solidFill>
                          <a:srgbClr val="1A36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9" marR="35569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337224"/>
                  </a:ext>
                </a:extLst>
              </a:tr>
            </a:tbl>
          </a:graphicData>
        </a:graphic>
      </p:graphicFrame>
      <p:sp>
        <p:nvSpPr>
          <p:cNvPr id="6" name="Tekstfelt 5"/>
          <p:cNvSpPr txBox="1"/>
          <p:nvPr/>
        </p:nvSpPr>
        <p:spPr>
          <a:xfrm>
            <a:off x="0" y="90930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Volumenberegner</a:t>
            </a:r>
            <a:endParaRPr lang="da-DK" sz="4400" b="1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30" y="3710288"/>
            <a:ext cx="871200" cy="8712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437" y="2733487"/>
            <a:ext cx="871200" cy="8712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30" y="4685162"/>
            <a:ext cx="871200" cy="8712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30" y="5660944"/>
            <a:ext cx="871200" cy="8712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30" y="6636726"/>
            <a:ext cx="871200" cy="871200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437" y="1758720"/>
            <a:ext cx="871093" cy="871093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1151" y1="1333" x2="96790" y2="97577"/>
                        <a14:foregroundMark x1="97941" y1="1454" x2="2423" y2="97093"/>
                        <a14:foregroundMark x1="2180" y1="97820" x2="96669" y2="97941"/>
                        <a14:foregroundMark x1="96669" y1="97941" x2="97820" y2="1090"/>
                        <a14:foregroundMark x1="42944" y1="32707" x2="76196" y2="43368"/>
                        <a14:foregroundMark x1="78498" y1="30042" x2="54028" y2="56087"/>
                        <a14:foregroundMark x1="909" y1="1333" x2="2180" y2="96305"/>
                        <a14:foregroundMark x1="909" y1="969" x2="97698" y2="1333"/>
                        <a14:foregroundMark x1="86614" y1="8540" x2="27196" y2="8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7"/>
          <a:stretch/>
        </p:blipFill>
        <p:spPr>
          <a:xfrm>
            <a:off x="559105" y="7612508"/>
            <a:ext cx="894425" cy="8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74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08" b="23892"/>
          <a:stretch/>
        </p:blipFill>
        <p:spPr bwMode="auto">
          <a:xfrm>
            <a:off x="0" y="1062989"/>
            <a:ext cx="6858000" cy="281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0" y="94824"/>
            <a:ext cx="6858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Villa modellen</a:t>
            </a:r>
            <a:endParaRPr lang="da-DK" sz="28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161267" y="3987024"/>
            <a:ext cx="19203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Boligtype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Villaboliger</a:t>
            </a: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Rækkehuse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161266" y="6010745"/>
            <a:ext cx="1920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Affaldsfraktioner</a:t>
            </a: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</a:t>
            </a: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Restaffald</a:t>
            </a: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</a:t>
            </a: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Papir</a:t>
            </a: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</a:t>
            </a: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Glas</a:t>
            </a: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Farligt affald</a:t>
            </a:r>
          </a:p>
        </p:txBody>
      </p:sp>
      <p:pic>
        <p:nvPicPr>
          <p:cNvPr id="13" name="Picture 2" descr="Billedresultat for vestforbrænd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27947" y1="59165" x2="27947" y2="59165"/>
                        <a14:foregroundMark x1="31827" y1="50272" x2="31827" y2="50272"/>
                        <a14:foregroundMark x1="38079" y1="51906" x2="38079" y2="51906"/>
                        <a14:foregroundMark x1="41808" y1="50635" x2="41808" y2="50635"/>
                        <a14:foregroundMark x1="45838" y1="51180" x2="45838" y2="51180"/>
                        <a14:foregroundMark x1="49718" y1="51180" x2="49718" y2="51180"/>
                        <a14:foregroundMark x1="55367" y1="51180" x2="55367" y2="51180"/>
                        <a14:foregroundMark x1="60565" y1="49909" x2="60565" y2="49909"/>
                        <a14:foregroundMark x1="65424" y1="50272" x2="65424" y2="50272"/>
                        <a14:foregroundMark x1="71262" y1="50635" x2="71262" y2="50635"/>
                        <a14:foregroundMark x1="77778" y1="46461" x2="77778" y2="46461"/>
                        <a14:foregroundMark x1="83164" y1="49365" x2="83164" y2="49365"/>
                        <a14:foregroundMark x1="88437" y1="51543" x2="88437" y2="51543"/>
                        <a14:foregroundMark x1="90734" y1="45554" x2="90734" y2="45554"/>
                        <a14:foregroundMark x1="95932" y1="49909" x2="95932" y2="49909"/>
                        <a14:foregroundMark x1="6855" y1="18330" x2="6855" y2="18330"/>
                        <a14:foregroundMark x1="4859" y1="25590" x2="4859" y2="25590"/>
                        <a14:foregroundMark x1="979" y1="18875" x2="979" y2="18875"/>
                        <a14:foregroundMark x1="791" y1="21779" x2="791" y2="21779"/>
                        <a14:foregroundMark x1="1318" y1="31216" x2="1318" y2="31216"/>
                        <a14:foregroundMark x1="5913" y1="66062" x2="5913" y2="66062"/>
                        <a14:foregroundMark x1="8738" y1="88929" x2="8738" y2="88929"/>
                        <a14:foregroundMark x1="9680" y1="96552" x2="9680" y2="96552"/>
                        <a14:foregroundMark x1="13559" y1="70599" x2="13559" y2="70599"/>
                        <a14:foregroundMark x1="17363" y1="38838" x2="17363" y2="38838"/>
                        <a14:foregroundMark x1="19473" y1="19238" x2="19473" y2="19238"/>
                        <a14:foregroundMark x1="11563" y1="8711" x2="11563" y2="8711"/>
                        <a14:foregroundMark x1="7043" y1="11252" x2="7043" y2="11252"/>
                        <a14:foregroundMark x1="14991" y1="19601" x2="14991" y2="19601"/>
                        <a14:foregroundMark x1="9529" y1="57532" x2="9529" y2="57532"/>
                        <a14:foregroundMark x1="6177" y1="47731" x2="6177" y2="47731"/>
                        <a14:foregroundMark x1="5650" y1="36661" x2="5650" y2="36661"/>
                        <a14:foregroundMark x1="8362" y1="64247" x2="8362" y2="64247"/>
                        <a14:foregroundMark x1="11299" y1="43557" x2="11299" y2="43557"/>
                        <a14:backgroundMark x1="2034" y1="3993" x2="2034" y2="3993"/>
                        <a14:backgroundMark x1="339" y1="29038" x2="339" y2="29038"/>
                        <a14:backgroundMark x1="67006" y1="45191" x2="67006" y2="45191"/>
                        <a14:backgroundMark x1="71977" y1="52450" x2="71977" y2="52450"/>
                        <a14:backgroundMark x1="56685" y1="45191" x2="56685" y2="45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5" y="9294821"/>
            <a:ext cx="2738251" cy="5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/>
          <p:cNvSpPr txBox="1"/>
          <p:nvPr/>
        </p:nvSpPr>
        <p:spPr>
          <a:xfrm>
            <a:off x="0" y="652965"/>
            <a:ext cx="685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3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Individuelle beholdere</a:t>
            </a:r>
            <a:endParaRPr lang="da-DK" sz="13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161266" y="4762272"/>
            <a:ext cx="1920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Affaldsbeholdere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 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tokammer beholdere (240 L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En miljøboks</a:t>
            </a:r>
          </a:p>
          <a:p>
            <a:pPr marL="285750" indent="-285750">
              <a:buFontTx/>
              <a:buChar char="-"/>
            </a:pP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kstfelt 21"/>
          <p:cNvSpPr txBox="1"/>
          <p:nvPr/>
        </p:nvSpPr>
        <p:spPr>
          <a:xfrm>
            <a:off x="4444822" y="3987024"/>
            <a:ext cx="24131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 skal beholderne stå?</a:t>
            </a: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er en række krav til adgangsvejen, som boligområdet skal overholde for, at skraldemanden henter beholderne.</a:t>
            </a:r>
          </a:p>
          <a:p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Adgangsvejen indtil husstanden skal være af fast underlag.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161266" y="7597772"/>
            <a:ext cx="1920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Økonomi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Kommunen leverer affaldsbeholdere til hver enkelt bolig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2081649" y="3987024"/>
            <a:ext cx="23631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Tømningsfrekvens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Mad/rest – hver uge eller hver 14.. Dag</a:t>
            </a:r>
          </a:p>
          <a:p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Plast/papir – hver 3. uge</a:t>
            </a:r>
          </a:p>
          <a:p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Metal/glas – hver 8. uge</a:t>
            </a:r>
          </a:p>
          <a:p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Storskrald – hver måned eller </a:t>
            </a: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hver 2. måned</a:t>
            </a:r>
          </a:p>
          <a:p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Haveaffald - 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hver måned eller hver 2. 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måned</a:t>
            </a:r>
          </a:p>
          <a:p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Farligt affald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81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0" y="94824"/>
            <a:ext cx="6858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Fælles modellen</a:t>
            </a:r>
            <a:endParaRPr lang="da-DK" sz="28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Billedresultat for vestforbrænding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7947" y1="59165" x2="27947" y2="59165"/>
                        <a14:foregroundMark x1="31827" y1="50272" x2="31827" y2="50272"/>
                        <a14:foregroundMark x1="38079" y1="51906" x2="38079" y2="51906"/>
                        <a14:foregroundMark x1="41808" y1="50635" x2="41808" y2="50635"/>
                        <a14:foregroundMark x1="45838" y1="51180" x2="45838" y2="51180"/>
                        <a14:foregroundMark x1="49718" y1="51180" x2="49718" y2="51180"/>
                        <a14:foregroundMark x1="55367" y1="51180" x2="55367" y2="51180"/>
                        <a14:foregroundMark x1="60565" y1="49909" x2="60565" y2="49909"/>
                        <a14:foregroundMark x1="65424" y1="50272" x2="65424" y2="50272"/>
                        <a14:foregroundMark x1="71262" y1="50635" x2="71262" y2="50635"/>
                        <a14:foregroundMark x1="77778" y1="46461" x2="77778" y2="46461"/>
                        <a14:foregroundMark x1="83164" y1="49365" x2="83164" y2="49365"/>
                        <a14:foregroundMark x1="88437" y1="51543" x2="88437" y2="51543"/>
                        <a14:foregroundMark x1="90734" y1="45554" x2="90734" y2="45554"/>
                        <a14:foregroundMark x1="95932" y1="49909" x2="95932" y2="49909"/>
                        <a14:foregroundMark x1="6855" y1="18330" x2="6855" y2="18330"/>
                        <a14:foregroundMark x1="4859" y1="25590" x2="4859" y2="25590"/>
                        <a14:foregroundMark x1="979" y1="18875" x2="979" y2="18875"/>
                        <a14:foregroundMark x1="791" y1="21779" x2="791" y2="21779"/>
                        <a14:foregroundMark x1="1318" y1="31216" x2="1318" y2="31216"/>
                        <a14:foregroundMark x1="5913" y1="66062" x2="5913" y2="66062"/>
                        <a14:foregroundMark x1="8738" y1="88929" x2="8738" y2="88929"/>
                        <a14:foregroundMark x1="9680" y1="96552" x2="9680" y2="96552"/>
                        <a14:foregroundMark x1="13559" y1="70599" x2="13559" y2="70599"/>
                        <a14:foregroundMark x1="17363" y1="38838" x2="17363" y2="38838"/>
                        <a14:foregroundMark x1="19473" y1="19238" x2="19473" y2="19238"/>
                        <a14:foregroundMark x1="11563" y1="8711" x2="11563" y2="8711"/>
                        <a14:foregroundMark x1="7043" y1="11252" x2="7043" y2="11252"/>
                        <a14:foregroundMark x1="14991" y1="19601" x2="14991" y2="19601"/>
                        <a14:foregroundMark x1="9529" y1="57532" x2="9529" y2="57532"/>
                        <a14:foregroundMark x1="6177" y1="47731" x2="6177" y2="47731"/>
                        <a14:foregroundMark x1="5650" y1="36661" x2="5650" y2="36661"/>
                        <a14:foregroundMark x1="8362" y1="64247" x2="8362" y2="64247"/>
                        <a14:foregroundMark x1="11299" y1="43557" x2="11299" y2="43557"/>
                        <a14:backgroundMark x1="2034" y1="3993" x2="2034" y2="3993"/>
                        <a14:backgroundMark x1="339" y1="29038" x2="339" y2="29038"/>
                        <a14:backgroundMark x1="67006" y1="45191" x2="67006" y2="45191"/>
                        <a14:backgroundMark x1="71977" y1="52450" x2="71977" y2="52450"/>
                        <a14:backgroundMark x1="56685" y1="45191" x2="56685" y2="45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5" y="9302097"/>
            <a:ext cx="2738251" cy="5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/>
          <p:cNvSpPr txBox="1"/>
          <p:nvPr/>
        </p:nvSpPr>
        <p:spPr>
          <a:xfrm>
            <a:off x="0" y="652965"/>
            <a:ext cx="685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3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Affaldsøer til fælles opsamling</a:t>
            </a:r>
            <a:endParaRPr lang="da-DK" sz="13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150831" y="3926692"/>
            <a:ext cx="18320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Boligtype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Etageboliger </a:t>
            </a: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Rækkehuse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50831" y="6235477"/>
            <a:ext cx="1832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Affaldsfraktioner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Restaffald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Papir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Glas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Farligt affald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161267" y="4742530"/>
            <a:ext cx="19440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Affaldsbeholdere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Minicontainere</a:t>
            </a:r>
          </a:p>
          <a:p>
            <a:pPr marL="285750" indent="-285750">
              <a:buFontTx/>
              <a:buChar char="-"/>
            </a:pP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Kuber</a:t>
            </a:r>
          </a:p>
          <a:p>
            <a:pPr marL="285750" indent="-285750">
              <a:buFontTx/>
              <a:buChar char="-"/>
            </a:pP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Nedgravede beholdere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felt 15"/>
          <p:cNvSpPr txBox="1"/>
          <p:nvPr/>
        </p:nvSpPr>
        <p:spPr>
          <a:xfrm>
            <a:off x="4660188" y="5858259"/>
            <a:ext cx="220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CVR registrering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skal oprettes et cvr-nummer, der tilknyttes hver enkel affaldsø. 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4660188" y="3925223"/>
            <a:ext cx="21978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Adgangsforhold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Etablering af Nedgravede systemer og kuber kræver vejledning fra affaldskontoret.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kstfelt 18"/>
          <p:cNvSpPr txBox="1"/>
          <p:nvPr/>
        </p:nvSpPr>
        <p:spPr>
          <a:xfrm>
            <a:off x="4660188" y="4976380"/>
            <a:ext cx="220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Kontaktperson</a:t>
            </a:r>
            <a:b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skal udpeges en kontaktperson fra boligforeningen.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1982912" y="3926448"/>
            <a:ext cx="267727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Økonomi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Minicontainere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Kommunen vil stille alt materiel til rådighed. </a:t>
            </a:r>
          </a:p>
          <a:p>
            <a:pPr marL="342900" indent="-342900">
              <a:buFont typeface="+mj-lt"/>
              <a:buAutoNum type="alphaUcPeriod"/>
            </a:pP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 forekomme udgifter hvis boligselskabet vælger at få 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lavet affaldsskurer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Kuber </a:t>
            </a:r>
          </a:p>
          <a:p>
            <a:pPr marL="285750" indent="-285750">
              <a:buFont typeface="+mj-lt"/>
              <a:buAutoNum type="alphaUcPeriod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Hver 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kube koster ca. 21.000kr.  </a:t>
            </a:r>
          </a:p>
          <a:p>
            <a:pPr marL="342900" indent="-342900">
              <a:buFont typeface="+mj-lt"/>
              <a:buAutoNum type="alphaUcPeriod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Boligforening 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står selv for alle udgifter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Nedgravede beholdere</a:t>
            </a:r>
          </a:p>
          <a:p>
            <a:pPr marL="228600" indent="-228600">
              <a:buFont typeface="+mj-lt"/>
              <a:buAutoNum type="alphaUcPeriod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nedgravede beholdere koster ca. 65.000 kr. (pris er ekskl. etablering)</a:t>
            </a:r>
          </a:p>
          <a:p>
            <a:pPr marL="228600" indent="-228600">
              <a:buFont typeface="+mj-lt"/>
              <a:buAutoNum type="alphaUcPeriod"/>
            </a:pP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Boligforening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står selv for alle 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udgifter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Tx/>
              <a:buChar char="-"/>
            </a:pP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kstfelt 20"/>
          <p:cNvSpPr txBox="1"/>
          <p:nvPr/>
        </p:nvSpPr>
        <p:spPr>
          <a:xfrm>
            <a:off x="4660188" y="7682027"/>
            <a:ext cx="22069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Tømningsfrekvens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enkelte nedgravede systemer, kuber og minicontainere tømmes efter beholderens volumen.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5667" y="968242"/>
            <a:ext cx="6861421" cy="2845768"/>
            <a:chOff x="17699" y="980274"/>
            <a:chExt cx="6861421" cy="2845768"/>
          </a:xfrm>
        </p:grpSpPr>
        <p:pic>
          <p:nvPicPr>
            <p:cNvPr id="17" name="Billed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239" b="8140"/>
            <a:stretch/>
          </p:blipFill>
          <p:spPr>
            <a:xfrm>
              <a:off x="3900929" y="982980"/>
              <a:ext cx="2978191" cy="2841837"/>
            </a:xfrm>
            <a:prstGeom prst="rect">
              <a:avLst/>
            </a:prstGeom>
          </p:spPr>
        </p:pic>
        <p:pic>
          <p:nvPicPr>
            <p:cNvPr id="3" name="Billed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4578" b="6567"/>
            <a:stretch/>
          </p:blipFill>
          <p:spPr>
            <a:xfrm>
              <a:off x="17699" y="980274"/>
              <a:ext cx="3883229" cy="2845768"/>
            </a:xfrm>
            <a:prstGeom prst="rect">
              <a:avLst/>
            </a:prstGeom>
          </p:spPr>
        </p:pic>
      </p:grpSp>
      <p:sp>
        <p:nvSpPr>
          <p:cNvPr id="23" name="Tekstfelt 22"/>
          <p:cNvSpPr txBox="1"/>
          <p:nvPr/>
        </p:nvSpPr>
        <p:spPr>
          <a:xfrm>
            <a:off x="4660188" y="6740138"/>
            <a:ext cx="220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Særlige krav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Skal undersøges i overensstemmelse med område og bebyggelse.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5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felt 16"/>
          <p:cNvSpPr txBox="1"/>
          <p:nvPr/>
        </p:nvSpPr>
        <p:spPr>
          <a:xfrm>
            <a:off x="150831" y="3926691"/>
            <a:ext cx="1832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Boligtype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Rækkehuse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0" y="94824"/>
            <a:ext cx="6858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b="1" dirty="0" err="1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Kombi</a:t>
            </a:r>
            <a:r>
              <a:rPr lang="da-DK" sz="28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modellen</a:t>
            </a:r>
            <a:endParaRPr lang="da-DK" sz="28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Billedresultat for vestforbrænding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7947" y1="59165" x2="27947" y2="59165"/>
                        <a14:foregroundMark x1="31827" y1="50272" x2="31827" y2="50272"/>
                        <a14:foregroundMark x1="38079" y1="51906" x2="38079" y2="51906"/>
                        <a14:foregroundMark x1="41808" y1="50635" x2="41808" y2="50635"/>
                        <a14:foregroundMark x1="45838" y1="51180" x2="45838" y2="51180"/>
                        <a14:foregroundMark x1="49718" y1="51180" x2="49718" y2="51180"/>
                        <a14:foregroundMark x1="55367" y1="51180" x2="55367" y2="51180"/>
                        <a14:foregroundMark x1="60565" y1="49909" x2="60565" y2="49909"/>
                        <a14:foregroundMark x1="65424" y1="50272" x2="65424" y2="50272"/>
                        <a14:foregroundMark x1="71262" y1="50635" x2="71262" y2="50635"/>
                        <a14:foregroundMark x1="77778" y1="46461" x2="77778" y2="46461"/>
                        <a14:foregroundMark x1="83164" y1="49365" x2="83164" y2="49365"/>
                        <a14:foregroundMark x1="88437" y1="51543" x2="88437" y2="51543"/>
                        <a14:foregroundMark x1="90734" y1="45554" x2="90734" y2="45554"/>
                        <a14:foregroundMark x1="95932" y1="49909" x2="95932" y2="49909"/>
                        <a14:foregroundMark x1="6855" y1="18330" x2="6855" y2="18330"/>
                        <a14:foregroundMark x1="4859" y1="25590" x2="4859" y2="25590"/>
                        <a14:foregroundMark x1="979" y1="18875" x2="979" y2="18875"/>
                        <a14:foregroundMark x1="791" y1="21779" x2="791" y2="21779"/>
                        <a14:foregroundMark x1="1318" y1="31216" x2="1318" y2="31216"/>
                        <a14:foregroundMark x1="5913" y1="66062" x2="5913" y2="66062"/>
                        <a14:foregroundMark x1="8738" y1="88929" x2="8738" y2="88929"/>
                        <a14:foregroundMark x1="9680" y1="96552" x2="9680" y2="96552"/>
                        <a14:foregroundMark x1="13559" y1="70599" x2="13559" y2="70599"/>
                        <a14:foregroundMark x1="17363" y1="38838" x2="17363" y2="38838"/>
                        <a14:foregroundMark x1="19473" y1="19238" x2="19473" y2="19238"/>
                        <a14:foregroundMark x1="11563" y1="8711" x2="11563" y2="8711"/>
                        <a14:foregroundMark x1="7043" y1="11252" x2="7043" y2="11252"/>
                        <a14:foregroundMark x1="14991" y1="19601" x2="14991" y2="19601"/>
                        <a14:foregroundMark x1="9529" y1="57532" x2="9529" y2="57532"/>
                        <a14:foregroundMark x1="6177" y1="47731" x2="6177" y2="47731"/>
                        <a14:foregroundMark x1="5650" y1="36661" x2="5650" y2="36661"/>
                        <a14:foregroundMark x1="8362" y1="64247" x2="8362" y2="64247"/>
                        <a14:foregroundMark x1="11299" y1="43557" x2="11299" y2="43557"/>
                        <a14:backgroundMark x1="2034" y1="3993" x2="2034" y2="3993"/>
                        <a14:backgroundMark x1="339" y1="29038" x2="339" y2="29038"/>
                        <a14:backgroundMark x1="67006" y1="45191" x2="67006" y2="45191"/>
                        <a14:backgroundMark x1="71977" y1="52450" x2="71977" y2="52450"/>
                        <a14:backgroundMark x1="56685" y1="45191" x2="56685" y2="45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5" y="9302097"/>
            <a:ext cx="2738251" cy="5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/>
          <p:cNvSpPr txBox="1"/>
          <p:nvPr/>
        </p:nvSpPr>
        <p:spPr>
          <a:xfrm>
            <a:off x="0" y="652965"/>
            <a:ext cx="685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3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Individuel beholder + fælles beholdere</a:t>
            </a:r>
            <a:endParaRPr lang="da-DK" sz="13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0" y="980274"/>
            <a:ext cx="6879120" cy="2834640"/>
            <a:chOff x="0" y="980274"/>
            <a:chExt cx="6879120" cy="2834640"/>
          </a:xfrm>
        </p:grpSpPr>
        <p:pic>
          <p:nvPicPr>
            <p:cNvPr id="2" name="Billed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239" b="8140"/>
            <a:stretch/>
          </p:blipFill>
          <p:spPr>
            <a:xfrm>
              <a:off x="3911308" y="982980"/>
              <a:ext cx="2967812" cy="2831933"/>
            </a:xfrm>
            <a:prstGeom prst="rect">
              <a:avLst/>
            </a:prstGeom>
          </p:spPr>
        </p:pic>
        <p:pic>
          <p:nvPicPr>
            <p:cNvPr id="3" name="Billed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5453" b="16235"/>
            <a:stretch/>
          </p:blipFill>
          <p:spPr>
            <a:xfrm>
              <a:off x="0" y="980274"/>
              <a:ext cx="3911308" cy="2834640"/>
            </a:xfrm>
            <a:prstGeom prst="rect">
              <a:avLst/>
            </a:prstGeom>
          </p:spPr>
        </p:pic>
      </p:grpSp>
      <p:sp>
        <p:nvSpPr>
          <p:cNvPr id="19" name="Tekstfelt 18"/>
          <p:cNvSpPr txBox="1"/>
          <p:nvPr/>
        </p:nvSpPr>
        <p:spPr>
          <a:xfrm>
            <a:off x="159046" y="6914156"/>
            <a:ext cx="1918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Affaldsfraktioner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Restaffald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Papir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Glas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Farligt affald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150832" y="4489400"/>
            <a:ext cx="183208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Affaldsbeholdere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tokammer 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beholder 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(240 L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Nedgravede beholdere</a:t>
            </a:r>
          </a:p>
          <a:p>
            <a:pPr marL="285750" indent="-285750">
              <a:buFontTx/>
              <a:buChar char="-"/>
            </a:pP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Kuber</a:t>
            </a:r>
          </a:p>
          <a:p>
            <a:pPr marL="285750" indent="-285750">
              <a:buFontTx/>
              <a:buChar char="-"/>
            </a:pP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Minicontainere</a:t>
            </a:r>
          </a:p>
          <a:p>
            <a:pPr marL="285750" indent="-285750">
              <a:buFontTx/>
              <a:buChar char="-"/>
            </a:pP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Miljøboks</a:t>
            </a:r>
          </a:p>
          <a:p>
            <a:pPr marL="285750" indent="-285750">
              <a:buFontTx/>
              <a:buChar char="-"/>
            </a:pP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kstfelt 20"/>
          <p:cNvSpPr txBox="1"/>
          <p:nvPr/>
        </p:nvSpPr>
        <p:spPr>
          <a:xfrm>
            <a:off x="4852291" y="6822581"/>
            <a:ext cx="200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CVR registrering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skal oprettes et cvr-nummer, der tilknyttes hver enkel affaldsø. 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kstfelt 21"/>
          <p:cNvSpPr txBox="1"/>
          <p:nvPr/>
        </p:nvSpPr>
        <p:spPr>
          <a:xfrm>
            <a:off x="4852291" y="3926691"/>
            <a:ext cx="200570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Adgangsforhold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Tokammer beholder</a:t>
            </a: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Samme 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forhold som villamodel</a:t>
            </a:r>
          </a:p>
          <a:p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Nedgravede systemer og kuber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Etablering af Nedgravede systemer og kuber kræver vejledning affaldskontoret.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kstfelt 22"/>
          <p:cNvSpPr txBox="1"/>
          <p:nvPr/>
        </p:nvSpPr>
        <p:spPr>
          <a:xfrm>
            <a:off x="4867201" y="5967106"/>
            <a:ext cx="199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Kontaktperson</a:t>
            </a:r>
            <a:b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skal udpeges en kontaktperson fra boligforeningen.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1982913" y="3926691"/>
            <a:ext cx="267727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Økonomi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Tokammer beholder + miljøboks</a:t>
            </a:r>
          </a:p>
          <a:p>
            <a:pPr marL="285750" indent="-285750">
              <a:buFont typeface="+mj-lt"/>
              <a:buAutoNum type="alphaUcPeriod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Samme forhold som villamodel</a:t>
            </a: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Minicontainere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Kommunen vil stille alt materiel til rådighed. </a:t>
            </a:r>
          </a:p>
          <a:p>
            <a:pPr marL="342900" indent="-342900">
              <a:buFont typeface="+mj-lt"/>
              <a:buAutoNum type="alphaUcPeriod"/>
            </a:pP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 forekomme udgifter hvis boligselskabet vælger at få 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lavet affaldsskurer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Kuber </a:t>
            </a:r>
          </a:p>
          <a:p>
            <a:pPr marL="285750" indent="-285750">
              <a:buFont typeface="+mj-lt"/>
              <a:buAutoNum type="alphaUcPeriod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Hver 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kube koster ca. 21.000kr.  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Boligforening står selv for alle udgifter.</a:t>
            </a: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Nedgravede beholdere</a:t>
            </a:r>
          </a:p>
          <a:p>
            <a:pPr marL="228600" indent="-228600">
              <a:buFont typeface="+mj-lt"/>
              <a:buAutoNum type="alphaUcPeriod"/>
            </a:pP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nedgravede beholdere koster ca. 65.000 kr. (pris er ekskl. etablering)</a:t>
            </a:r>
          </a:p>
          <a:p>
            <a:pPr marL="228600" indent="-228600">
              <a:buFont typeface="+mj-lt"/>
              <a:buAutoNum type="alphaUcPeriod"/>
            </a:pP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Boligforening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står selv for alle 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udgifter</a:t>
            </a:r>
            <a:r>
              <a:rPr lang="da-DK" sz="1100" dirty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Tx/>
              <a:buChar char="-"/>
            </a:pP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kstfelt 33"/>
          <p:cNvSpPr txBox="1"/>
          <p:nvPr/>
        </p:nvSpPr>
        <p:spPr>
          <a:xfrm>
            <a:off x="1955654" y="7328638"/>
            <a:ext cx="270453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Tømningsfrekvens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enkelte nedgravede systemer, kuber og minicontainere tømmes efter beholderens </a:t>
            </a:r>
            <a:r>
              <a:rPr lang="da-DK" sz="1100" dirty="0" err="1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Tokammer beholder tømmes efter villamodel.</a:t>
            </a:r>
          </a:p>
        </p:txBody>
      </p:sp>
      <p:sp>
        <p:nvSpPr>
          <p:cNvPr id="35" name="Tekstfelt 34"/>
          <p:cNvSpPr txBox="1"/>
          <p:nvPr/>
        </p:nvSpPr>
        <p:spPr>
          <a:xfrm>
            <a:off x="4871228" y="7678056"/>
            <a:ext cx="20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Særlige krav</a:t>
            </a:r>
            <a:endParaRPr lang="da-DK" sz="1100" dirty="0" smtClean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100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Skal undersøges i overensstemmelse med område og bebyggelse.</a:t>
            </a:r>
            <a:endParaRPr lang="da-DK" sz="1100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05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0" y="233235"/>
            <a:ext cx="6858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b="1" dirty="0" smtClean="0">
                <a:solidFill>
                  <a:srgbClr val="2531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Procesplan</a:t>
            </a:r>
            <a:endParaRPr lang="da-DK" sz="2800" dirty="0">
              <a:solidFill>
                <a:srgbClr val="25313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Billedresultat for vestforbrænding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7947" y1="59165" x2="27947" y2="59165"/>
                        <a14:foregroundMark x1="31827" y1="50272" x2="31827" y2="50272"/>
                        <a14:foregroundMark x1="38079" y1="51906" x2="38079" y2="51906"/>
                        <a14:foregroundMark x1="41808" y1="50635" x2="41808" y2="50635"/>
                        <a14:foregroundMark x1="45838" y1="51180" x2="45838" y2="51180"/>
                        <a14:foregroundMark x1="49718" y1="51180" x2="49718" y2="51180"/>
                        <a14:foregroundMark x1="55367" y1="51180" x2="55367" y2="51180"/>
                        <a14:foregroundMark x1="60565" y1="49909" x2="60565" y2="49909"/>
                        <a14:foregroundMark x1="65424" y1="50272" x2="65424" y2="50272"/>
                        <a14:foregroundMark x1="71262" y1="50635" x2="71262" y2="50635"/>
                        <a14:foregroundMark x1="77778" y1="46461" x2="77778" y2="46461"/>
                        <a14:foregroundMark x1="83164" y1="49365" x2="83164" y2="49365"/>
                        <a14:foregroundMark x1="88437" y1="51543" x2="88437" y2="51543"/>
                        <a14:foregroundMark x1="90734" y1="45554" x2="90734" y2="45554"/>
                        <a14:foregroundMark x1="95932" y1="49909" x2="95932" y2="49909"/>
                        <a14:foregroundMark x1="6855" y1="18330" x2="6855" y2="18330"/>
                        <a14:foregroundMark x1="4859" y1="25590" x2="4859" y2="25590"/>
                        <a14:foregroundMark x1="979" y1="18875" x2="979" y2="18875"/>
                        <a14:foregroundMark x1="791" y1="21779" x2="791" y2="21779"/>
                        <a14:foregroundMark x1="1318" y1="31216" x2="1318" y2="31216"/>
                        <a14:foregroundMark x1="5913" y1="66062" x2="5913" y2="66062"/>
                        <a14:foregroundMark x1="8738" y1="88929" x2="8738" y2="88929"/>
                        <a14:foregroundMark x1="9680" y1="96552" x2="9680" y2="96552"/>
                        <a14:foregroundMark x1="13559" y1="70599" x2="13559" y2="70599"/>
                        <a14:foregroundMark x1="17363" y1="38838" x2="17363" y2="38838"/>
                        <a14:foregroundMark x1="19473" y1="19238" x2="19473" y2="19238"/>
                        <a14:foregroundMark x1="11563" y1="8711" x2="11563" y2="8711"/>
                        <a14:foregroundMark x1="7043" y1="11252" x2="7043" y2="11252"/>
                        <a14:foregroundMark x1="14991" y1="19601" x2="14991" y2="19601"/>
                        <a14:foregroundMark x1="9529" y1="57532" x2="9529" y2="57532"/>
                        <a14:foregroundMark x1="6177" y1="47731" x2="6177" y2="47731"/>
                        <a14:foregroundMark x1="5650" y1="36661" x2="5650" y2="36661"/>
                        <a14:foregroundMark x1="8362" y1="64247" x2="8362" y2="64247"/>
                        <a14:foregroundMark x1="11299" y1="43557" x2="11299" y2="43557"/>
                        <a14:backgroundMark x1="2034" y1="3993" x2="2034" y2="3993"/>
                        <a14:backgroundMark x1="339" y1="29038" x2="339" y2="29038"/>
                        <a14:backgroundMark x1="67006" y1="45191" x2="67006" y2="45191"/>
                        <a14:backgroundMark x1="71977" y1="52450" x2="71977" y2="52450"/>
                        <a14:backgroundMark x1="56685" y1="45191" x2="56685" y2="45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5" y="9302097"/>
            <a:ext cx="2738251" cy="5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Lige pilforbindelse 2"/>
          <p:cNvCxnSpPr/>
          <p:nvPr/>
        </p:nvCxnSpPr>
        <p:spPr>
          <a:xfrm>
            <a:off x="1115625" y="1546223"/>
            <a:ext cx="0" cy="6827356"/>
          </a:xfrm>
          <a:prstGeom prst="straightConnector1">
            <a:avLst/>
          </a:prstGeom>
          <a:ln w="38100">
            <a:solidFill>
              <a:srgbClr val="00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35625" y="1107821"/>
            <a:ext cx="2160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1232027" y="1331118"/>
            <a:ext cx="5067173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da-DK" sz="13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Første møde med beboerbestyrelsen</a:t>
            </a:r>
          </a:p>
          <a:p>
            <a:pPr>
              <a:lnSpc>
                <a:spcPct val="300000"/>
              </a:lnSpc>
            </a:pPr>
            <a:r>
              <a:rPr lang="da-DK" sz="13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Behandling af volumen, materielløsninger og økonomi (VF)</a:t>
            </a:r>
          </a:p>
          <a:p>
            <a:pPr>
              <a:lnSpc>
                <a:spcPct val="300000"/>
              </a:lnSpc>
            </a:pPr>
            <a:r>
              <a:rPr lang="da-DK" sz="13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Fremsendelse af løsningsforslag</a:t>
            </a:r>
          </a:p>
          <a:p>
            <a:pPr>
              <a:lnSpc>
                <a:spcPct val="300000"/>
              </a:lnSpc>
            </a:pPr>
            <a:r>
              <a:rPr lang="da-DK" sz="13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 beslutningsproces om valg af løsning</a:t>
            </a:r>
          </a:p>
          <a:p>
            <a:pPr>
              <a:lnSpc>
                <a:spcPct val="300000"/>
              </a:lnSpc>
            </a:pPr>
            <a:r>
              <a:rPr lang="da-DK" sz="13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Eventuel </a:t>
            </a:r>
            <a:r>
              <a:rPr lang="da-DK" sz="13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da-DK" sz="13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nsøgning om nedlæggelse af parkeringspladser til affaldsø (</a:t>
            </a:r>
            <a:r>
              <a:rPr lang="da-DK" sz="13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Kombi</a:t>
            </a:r>
            <a:r>
              <a:rPr lang="da-DK" sz="13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fælles)</a:t>
            </a:r>
          </a:p>
          <a:p>
            <a:pPr>
              <a:lnSpc>
                <a:spcPct val="300000"/>
              </a:lnSpc>
            </a:pPr>
            <a:r>
              <a:rPr lang="da-DK" sz="13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Etablering af affaldsløsning (Fælles + </a:t>
            </a:r>
            <a:r>
              <a:rPr lang="da-DK" sz="13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Kombi</a:t>
            </a:r>
            <a:r>
              <a:rPr lang="da-DK" sz="13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300000"/>
              </a:lnSpc>
            </a:pPr>
            <a:r>
              <a:rPr lang="da-DK" sz="13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Levering af materiel og infomateriale (Villa)</a:t>
            </a:r>
          </a:p>
          <a:p>
            <a:pPr>
              <a:lnSpc>
                <a:spcPct val="300000"/>
              </a:lnSpc>
            </a:pPr>
            <a:r>
              <a:rPr lang="da-DK" sz="13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Implementering/opstart som udrulles kvartalsvis</a:t>
            </a:r>
          </a:p>
          <a:p>
            <a:pPr>
              <a:lnSpc>
                <a:spcPct val="300000"/>
              </a:lnSpc>
            </a:pPr>
            <a:r>
              <a:rPr lang="da-DK" sz="1300" b="1" dirty="0" smtClean="0">
                <a:solidFill>
                  <a:srgbClr val="1A36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Driftsopstart og tilpasning af tømmefrekvens</a:t>
            </a:r>
            <a:endParaRPr lang="da-DK" sz="1300" b="1" dirty="0">
              <a:solidFill>
                <a:srgbClr val="1A36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felt 23"/>
          <p:cNvSpPr txBox="1"/>
          <p:nvPr/>
        </p:nvSpPr>
        <p:spPr>
          <a:xfrm>
            <a:off x="35625" y="8721465"/>
            <a:ext cx="2160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Ultimo </a:t>
            </a:r>
            <a:r>
              <a:rPr lang="da-DK" sz="14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da-DK" sz="14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16100" y="1699103"/>
            <a:ext cx="180000" cy="180000"/>
          </a:xfrm>
          <a:prstGeom prst="ellipse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/>
        </p:nvSpPr>
        <p:spPr>
          <a:xfrm>
            <a:off x="1016100" y="2275730"/>
            <a:ext cx="180000" cy="180000"/>
          </a:xfrm>
          <a:prstGeom prst="ellipse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/>
          <p:cNvSpPr/>
          <p:nvPr/>
        </p:nvSpPr>
        <p:spPr>
          <a:xfrm>
            <a:off x="1016100" y="3455511"/>
            <a:ext cx="180000" cy="180000"/>
          </a:xfrm>
          <a:prstGeom prst="ellipse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1016100" y="4041663"/>
            <a:ext cx="180000" cy="180000"/>
          </a:xfrm>
          <a:prstGeom prst="ellipse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1016100" y="4655246"/>
            <a:ext cx="180000" cy="180000"/>
          </a:xfrm>
          <a:prstGeom prst="ellipse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/>
          <p:cNvSpPr/>
          <p:nvPr/>
        </p:nvSpPr>
        <p:spPr>
          <a:xfrm>
            <a:off x="1016100" y="5831555"/>
            <a:ext cx="180000" cy="180000"/>
          </a:xfrm>
          <a:prstGeom prst="ellipse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/>
          <p:cNvSpPr/>
          <p:nvPr/>
        </p:nvSpPr>
        <p:spPr>
          <a:xfrm>
            <a:off x="1016100" y="6435613"/>
            <a:ext cx="180000" cy="180000"/>
          </a:xfrm>
          <a:prstGeom prst="ellipse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/>
          <p:cNvSpPr/>
          <p:nvPr/>
        </p:nvSpPr>
        <p:spPr>
          <a:xfrm>
            <a:off x="1016100" y="7021765"/>
            <a:ext cx="180000" cy="180000"/>
          </a:xfrm>
          <a:prstGeom prst="ellipse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/>
          <p:cNvSpPr/>
          <p:nvPr/>
        </p:nvSpPr>
        <p:spPr>
          <a:xfrm>
            <a:off x="1025625" y="7633317"/>
            <a:ext cx="180000" cy="180000"/>
          </a:xfrm>
          <a:prstGeom prst="ellipse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4212099" y="8462188"/>
            <a:ext cx="180000" cy="180000"/>
          </a:xfrm>
          <a:prstGeom prst="rect">
            <a:avLst/>
          </a:prstGeom>
          <a:solidFill>
            <a:srgbClr val="1A3640"/>
          </a:solidFill>
          <a:ln>
            <a:solidFill>
              <a:srgbClr val="1A3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4508500" y="8382911"/>
            <a:ext cx="179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rgbClr val="1A3640"/>
                </a:solidFill>
              </a:rPr>
              <a:t>Vestforbrænding</a:t>
            </a:r>
            <a:endParaRPr lang="da-DK" sz="1600" b="1" dirty="0">
              <a:solidFill>
                <a:srgbClr val="1A3640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4212099" y="8800742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/>
          <p:cNvSpPr txBox="1"/>
          <p:nvPr/>
        </p:nvSpPr>
        <p:spPr>
          <a:xfrm>
            <a:off x="4508500" y="8721465"/>
            <a:ext cx="179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rgbClr val="0070C0"/>
                </a:solidFill>
              </a:rPr>
              <a:t>Boligforening</a:t>
            </a:r>
            <a:endParaRPr lang="da-DK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252122"/>
      </p:ext>
    </p:extLst>
  </p:cSld>
  <p:clrMapOvr>
    <a:masterClrMapping/>
  </p:clrMapOvr>
</p:sld>
</file>

<file path=ppt/theme/theme1.xml><?xml version="1.0" encoding="utf-8"?>
<a:theme xmlns:a="http://schemas.openxmlformats.org/drawingml/2006/main" name="Fælles om genbrug borgermøder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ælles om genbrug borgermøder" id="{5B192C88-196B-4FE1-8D6E-8FF631AEBBAC}" vid="{77A67A8E-339B-43A1-B790-7202ACB521D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Exformatics Unique Document ID Feature</Name>
    <Synchronization>Synchronous</Synchronization>
    <Type>3</Type>
    <SequenceNumber>111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10001</Type>
    <SequenceNumber>950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10002</Type>
    <SequenceNumber>1152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10009</Type>
    <SequenceNumber>1153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10004</Type>
    <SequenceNumber>1154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10003</Type>
    <SequenceNumber>1160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4</Type>
    <SequenceNumber>115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5</Type>
    <SequenceNumber>116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6</Type>
    <SequenceNumber>117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2</Type>
    <SequenceNumber>112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3</Type>
    <SequenceNumber>111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10001</Type>
    <SequenceNumber>950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10002</Type>
    <SequenceNumber>1152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10009</Type>
    <SequenceNumber>1153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10004</Type>
    <SequenceNumber>1154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10003</Type>
    <SequenceNumber>1160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4</Type>
    <SequenceNumber>115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5</Type>
    <SequenceNumber>116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6</Type>
    <SequenceNumber>117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2</Type>
    <SequenceNumber>112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3</Type>
    <SequenceNumber>111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10001</Type>
    <SequenceNumber>950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10002</Type>
    <SequenceNumber>1152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10009</Type>
    <SequenceNumber>1153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10004</Type>
    <SequenceNumber>1154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Asynchronous</Synchronization>
    <Type>10003</Type>
    <SequenceNumber>1160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4</Type>
    <SequenceNumber>115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5</Type>
    <SequenceNumber>116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6</Type>
    <SequenceNumber>117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  <Receiver>
    <Name>Exformatics Unique Document ID Feature</Name>
    <Synchronization>Synchronous</Synchronization>
    <Type>2</Type>
    <SequenceNumber>112</SequenceNumber>
    <Url/>
    <Assembly>Exformatics.Ecm.Sp.Features.DocumentIntegrityPolicy, Version=7.6.35.64, Culture=neutral, PublicKeyToken=72fe5af1b9916199</Assembly>
    <Class>Exformatics.Ecm.Sp.Features.DocumentIntegrityPolicy.EXUniqueDocumentID</Class>
    <Data/>
    <Filter/>
  </Receiver>
</spe:Receivers>
</file>

<file path=customXml/item2.xml><?xml version="1.0" encoding="utf-8"?>
<?mso-contentType ?>
<p:Policy xmlns:p="office.server.policy" id="" local="true">
  <p:Name>EXDocument</p:Name>
  <p:Description/>
  <p:Statement/>
  <p:PolicyItems>
    <p:PolicyItem featureId="ExformaticsQualityPolicy" staticId="0x0101004C679D590B7BD947A7158E84D91413FC|1824398944" UniqueId="04ab06c3-4206-422b-9ffe-997e1eba99cf">
      <p:Name>Exformatics Quality Controls</p:Name>
      <p:Description>Generates a unique global document id for each document added. Supports regulatory and patent documents.</p:Description>
      <p:CustomData>
        <config>
          <UniqueEXDocID>true</UniqueEXDocID>
          <AddDefaultValues>true</AddDefaultValues>
          <SignedApproval>true</SignedApproval>
          <RegulatoryDocument>false</RegulatoryDocument>
          <PatentDocument>false</PatentDocument>
          <DocIDServer>http://esdher.vestfor.dk</DocIDServer>
          <EXCoreDocType>Type1A</EXCoreDocType>
        </config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imestamp xmlns="http://schemas.microsoft.com/sharepoint/v3/fields" xsi:nil="true"/>
    <EXHash xmlns="http://schemas.microsoft.com/sharepoint/v3/fields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Lib" ma:contentTypeID="0x0101004C679D590B7BD947A7158E84D91413FC010066DAAFDD40972248B364910772D4034B" ma:contentTypeVersion="11" ma:contentTypeDescription="Create a new document." ma:contentTypeScope="" ma:versionID="831343b9f3bf8065196c4e30cea4ceba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17301ef9522525dd76cbf6f6d615b355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EXDocumentID" minOccurs="0"/>
                <xsd:element ref="ns2:EXHash" minOccurs="0"/>
                <xsd:element ref="ns2:EXTimestamp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XDocumentID" ma:index="8" nillable="true" ma:displayName="EXDocumentID" ma:internalName="EXDocumentID" ma:readOnly="true">
      <xsd:simpleType>
        <xsd:restriction base="dms:Text"/>
      </xsd:simpleType>
    </xsd:element>
    <xsd:element name="EXHash" ma:index="9" nillable="true" ma:displayName="EXHash" ma:internalName="EXHash" ma:readOnly="false">
      <xsd:simpleType>
        <xsd:restriction base="dms:Text"/>
      </xsd:simpleType>
    </xsd:element>
    <xsd:element name="EXTimestamp" ma:index="10" nillable="true" ma:displayName="EXTimestamp" ma:internalName="EXTimestamp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E2306A-F529-4CF2-A9A5-1ABEC5D9EE6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327A7E4-8E61-4B45-A58B-44CD9FBB35F1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358CBEF5-8EB5-4FF0-BE4A-8FE852663BA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65A54C5-6876-4943-8287-7B75F09BDDD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464EBFC0-4C17-46EA-ACB2-204182251E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Fælles om genbrug borgermøder</Template>
  <TotalTime>6751</TotalTime>
  <Words>644</Words>
  <Application>Microsoft Office PowerPoint</Application>
  <PresentationFormat>A4 (210 x 297 mm)</PresentationFormat>
  <Paragraphs>252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Fælles om genbrug borgermøder</vt:lpstr>
      <vt:lpstr>Dias nummer 1</vt:lpstr>
      <vt:lpstr>Dias nummer 2</vt:lpstr>
      <vt:lpstr>Dias nummer 3</vt:lpstr>
      <vt:lpstr>Dias nummer 4</vt:lpstr>
      <vt:lpstr>Dias nummer 5</vt:lpstr>
      <vt:lpstr>Dias nummer 6</vt:lpstr>
    </vt:vector>
  </TitlesOfParts>
  <Company>VF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Kristian Bjerregaard Hansen (KHA)</dc:creator>
  <cp:lastModifiedBy>Admin</cp:lastModifiedBy>
  <cp:revision>41</cp:revision>
  <cp:lastPrinted>2017-08-21T08:42:02Z</cp:lastPrinted>
  <dcterms:created xsi:type="dcterms:W3CDTF">2017-08-16T10:09:51Z</dcterms:created>
  <dcterms:modified xsi:type="dcterms:W3CDTF">2017-10-11T06:47:16Z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AuthorInitials">
    <vt:lpwstr>CVR</vt:lpwstr>
  </property>
  <property fmtid="{D5CDD505-2E9C-101B-9397-08002B2CF9AE}" pid="3" name="fInit">
    <vt:lpwstr>CVR</vt:lpwstr>
  </property>
  <property fmtid="{D5CDD505-2E9C-101B-9397-08002B2CF9AE}" pid="4" name="fNavn">
    <vt:lpwstr>Carsten Vest Rasmussen (CVR)</vt:lpwstr>
  </property>
  <property fmtid="{D5CDD505-2E9C-101B-9397-08002B2CF9AE}" pid="5" name="fAfdeling">
    <vt:lpwstr>Konsulenter</vt:lpwstr>
  </property>
  <property fmtid="{D5CDD505-2E9C-101B-9397-08002B2CF9AE}" pid="6" name="fTelefon">
    <vt:lpwstr>44857672</vt:lpwstr>
  </property>
  <property fmtid="{D5CDD505-2E9C-101B-9397-08002B2CF9AE}" pid="7" name="fEmail">
    <vt:lpwstr>CVR@vestfor.dk</vt:lpwstr>
  </property>
  <property fmtid="{D5CDD505-2E9C-101B-9397-08002B2CF9AE}" pid="8" name="fIcon">
    <vt:lpwstr>http://www.exformatics.com/images/logo_new.jpg</vt:lpwstr>
  </property>
  <property fmtid="{D5CDD505-2E9C-101B-9397-08002B2CF9AE}" pid="9" name="fKontor">
    <vt:lpwstr>IT</vt:lpwstr>
  </property>
  <property fmtid="{D5CDD505-2E9C-101B-9397-08002B2CF9AE}" pid="10" name="fFornavn">
    <vt:lpwstr>Carsten Vest Rasmussen</vt:lpwstr>
  </property>
  <property fmtid="{D5CDD505-2E9C-101B-9397-08002B2CF9AE}" pid="11" name="fEfternavn">
    <vt:lpwstr>(CVR)</vt:lpwstr>
  </property>
  <property fmtid="{D5CDD505-2E9C-101B-9397-08002B2CF9AE}" pid="12" name="ContentTypeId">
    <vt:lpwstr>0x0101004C679D590B7BD947A7158E84D91413FC010066DAAFDD40972248B364910772D4034B</vt:lpwstr>
  </property>
  <property fmtid="{D5CDD505-2E9C-101B-9397-08002B2CF9AE}" pid="13" name="EXDocumentID">
    <vt:lpwstr/>
  </property>
</Properties>
</file>